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84" r:id="rId2"/>
    <p:sldId id="257" r:id="rId3"/>
    <p:sldId id="280" r:id="rId4"/>
    <p:sldId id="258" r:id="rId5"/>
    <p:sldId id="262" r:id="rId6"/>
    <p:sldId id="264" r:id="rId7"/>
    <p:sldId id="265" r:id="rId8"/>
    <p:sldId id="266" r:id="rId9"/>
    <p:sldId id="267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7E7"/>
    <a:srgbClr val="FFF3F3"/>
    <a:srgbClr val="FEFEFE"/>
    <a:srgbClr val="FFFFFF"/>
    <a:srgbClr val="FFE1FF"/>
    <a:srgbClr val="FFCCFF"/>
    <a:srgbClr val="AB03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ru-R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CAD6EE5-F275-4BE6-B614-6E21D71E3A17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681383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6EE5-F275-4BE6-B614-6E21D71E3A17}" type="slidenum">
              <a:rPr lang="en-US" altLang="ru-RU" smtClean="0"/>
              <a:pPr/>
              <a:t>2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584666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  <a:endParaRPr lang="en-US" altLang="ru-RU" noProof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4000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  <a:endParaRPr lang="en-US" altLang="ru-RU" noProof="0" smtClean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z="1600">
                <a:latin typeface="+mn-lt"/>
              </a:defRPr>
            </a:lvl1pPr>
          </a:lstStyle>
          <a:p>
            <a:fld id="{0B8E5F6C-C887-46B6-9DCD-04F88C44BC70}" type="datetime1">
              <a:rPr lang="en-US" altLang="ru-RU" smtClean="0"/>
              <a:pPr/>
              <a:t>1/8/2022</a:t>
            </a:fld>
            <a:endParaRPr lang="en-US" altLang="ru-R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 altLang="ru-RU"/>
              <a:t>copyright 2006 www.brainybetty.com ALL RIGHTS RESERVED.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1600"/>
            </a:lvl1pPr>
          </a:lstStyle>
          <a:p>
            <a:fld id="{E51C953C-47F4-436C-BE6D-5F26DD9597DB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9683D97-1105-4D25-BF89-5168E1140D4D}" type="datetime1">
              <a:rPr lang="en-US" altLang="ru-RU" smtClean="0"/>
              <a:pPr/>
              <a:t>1/8/2022</a:t>
            </a:fld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copyright 2006 www.brainybetty.com ALL RIGHTS RESERVED.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5E630-D73C-4F4C-9795-2C52C37837A6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558124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1970F6-14CA-4BE4-9556-2DC6285B1A35}" type="datetime1">
              <a:rPr lang="en-US" altLang="ru-RU" smtClean="0"/>
              <a:pPr/>
              <a:t>1/8/2022</a:t>
            </a:fld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copyright 2006 www.brainybetty.com ALL RIGHTS RESERVED.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47F73-D0AE-4E0A-A2B4-6AA59CC26E39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13510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2ADA76-1F3F-4247-B637-1B59C35AD5BA}" type="datetime1">
              <a:rPr lang="en-US" altLang="ru-RU" smtClean="0"/>
              <a:pPr/>
              <a:t>1/8/2022</a:t>
            </a:fld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copyright 2006 www.brainybetty.com ALL RIGHTS RESERVED.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6D8D7-7750-4A15-92E8-E564125BBCB9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772031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91FC59-D60A-4594-85FF-CCD0D86B82F7}" type="datetime1">
              <a:rPr lang="en-US" altLang="ru-RU" smtClean="0"/>
              <a:pPr/>
              <a:t>1/8/2022</a:t>
            </a:fld>
            <a:endParaRPr lang="en-US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copyright 2006 www.brainybetty.com ALL RIGHTS RESERVED.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ABB207-EDA1-4928-92D2-47F32CF29023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258262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EAB860-F2A6-45EC-9E50-0A963AA6267F}" type="datetime1">
              <a:rPr lang="en-US" altLang="ru-RU" smtClean="0"/>
              <a:pPr/>
              <a:t>1/8/2022</a:t>
            </a:fld>
            <a:endParaRPr lang="en-US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copyright 2006 www.brainybetty.com ALL RIGHTS RESERVED.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DC62AD-23E9-4684-AC8E-77F32C746A42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555328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BBC753-5AC3-4158-BAED-ABD46DA49EAB}" type="datetime1">
              <a:rPr lang="en-US" altLang="ru-RU" smtClean="0"/>
              <a:pPr/>
              <a:t>1/8/2022</a:t>
            </a:fld>
            <a:endParaRPr lang="en-US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copyright 2006 www.brainybetty.com ALL RIGHTS RESERVED.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27EE4D-FC83-4962-A118-749FEF5666F6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271614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177601-D24E-4B39-BA89-5B6A9DC707B2}" type="datetime1">
              <a:rPr lang="en-US" altLang="ru-RU" smtClean="0"/>
              <a:pPr/>
              <a:t>1/8/2022</a:t>
            </a:fld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copyright 2006 www.brainybetty.com ALL RIGHTS RESERVED.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05E02A-EA1E-4AFD-AB6C-9D1EFB6E4464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319129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FA39C8-AB30-46B5-835C-9524C6D1784A}" type="datetime1">
              <a:rPr lang="en-US" altLang="ru-RU" smtClean="0"/>
              <a:pPr/>
              <a:t>1/8/2022</a:t>
            </a:fld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copyright 2006 www.brainybetty.com ALL RIGHTS RESERVED.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6D824-3AFB-4574-B679-BA15AB7069F9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46996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5A777E-2E17-486F-BC47-DCF62DD81A6C}" type="datetime1">
              <a:rPr lang="en-US" altLang="ru-RU" smtClean="0"/>
              <a:pPr/>
              <a:t>1/8/2022</a:t>
            </a:fld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copyright 2006 www.brainybetty.com ALL RIGHTS RESERVED.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FDDA4-3828-402A-8049-81385CB2077E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049675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1E9B4D0-B747-4429-8145-24941BA19FD5}" type="datetime1">
              <a:rPr lang="en-US" altLang="ru-RU" smtClean="0"/>
              <a:pPr/>
              <a:t>1/8/2022</a:t>
            </a:fld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copyright 2006 www.brainybetty.com ALL RIGHTS RESERVED.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EAA953-A90D-4FEA-97D3-AE7600925641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697715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13525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3692C4F8-9362-43E8-898C-D21CB00E3711}" type="datetime1">
              <a:rPr lang="en-US" altLang="ru-RU" smtClean="0"/>
              <a:pPr/>
              <a:t>1/8/2022</a:t>
            </a:fld>
            <a:endParaRPr lang="en-US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09800" y="6629400"/>
            <a:ext cx="51054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r>
              <a:rPr lang="en-US" altLang="ru-RU"/>
              <a:t>copyright 2006 www.brainybetty.com ALL RIGHTS RESERVED.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613525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859A997E-24D9-43B7-896B-FB98037A1980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ndy" pitchFamily="66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ndy" pitchFamily="66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ndy" pitchFamily="66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ndy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ndy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ndy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ndy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ndy" pitchFamily="66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5E630-D73C-4F4C-9795-2C52C37837A6}" type="slidenum">
              <a:rPr lang="en-US" altLang="ru-RU" smtClean="0"/>
              <a:pPr/>
              <a:t>1</a:t>
            </a:fld>
            <a:endParaRPr lang="en-US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404664"/>
            <a:ext cx="8136904" cy="5976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/>
              <a:t> </a:t>
            </a:r>
          </a:p>
          <a:p>
            <a:r>
              <a:rPr lang="ru-RU" sz="1600" b="1" dirty="0"/>
              <a:t>  </a:t>
            </a:r>
          </a:p>
          <a:p>
            <a:pPr algn="ctr"/>
            <a:endParaRPr lang="en-US" sz="16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1600" b="1" dirty="0" smtClean="0">
                <a:solidFill>
                  <a:schemeClr val="accent6">
                    <a:lumMod val="50000"/>
                  </a:schemeClr>
                </a:solidFill>
              </a:rPr>
              <a:t>Spotlight 9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</a:rPr>
              <a:t> </a:t>
            </a:r>
            <a:endParaRPr lang="en-US" sz="16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1600" b="1" dirty="0" smtClean="0">
                <a:solidFill>
                  <a:schemeClr val="accent6">
                    <a:lumMod val="50000"/>
                  </a:schemeClr>
                </a:solidFill>
              </a:rPr>
              <a:t>Module 3. See it to believe it.</a:t>
            </a:r>
          </a:p>
          <a:p>
            <a:pPr algn="ctr"/>
            <a:r>
              <a:rPr lang="en-US" sz="1600" b="1" dirty="0" smtClean="0">
                <a:solidFill>
                  <a:schemeClr val="accent6">
                    <a:lumMod val="50000"/>
                  </a:schemeClr>
                </a:solidFill>
              </a:rPr>
              <a:t>Unit 3f. English in Use. </a:t>
            </a:r>
            <a:endParaRPr lang="ru-RU" sz="16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16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Phrasal </a:t>
            </a:r>
            <a:r>
              <a:rPr lang="en-US" sz="4000" b="1" dirty="0">
                <a:solidFill>
                  <a:srgbClr val="C00000"/>
                </a:solidFill>
              </a:rPr>
              <a:t>V</a:t>
            </a:r>
            <a:r>
              <a:rPr lang="en-US" sz="4000" b="1" dirty="0" smtClean="0">
                <a:solidFill>
                  <a:srgbClr val="C00000"/>
                </a:solidFill>
              </a:rPr>
              <a:t>erbs</a:t>
            </a:r>
            <a:r>
              <a:rPr lang="ru-RU" sz="4000" b="1" dirty="0">
                <a:solidFill>
                  <a:srgbClr val="C00000"/>
                </a:solidFill>
              </a:rPr>
              <a:t>: </a:t>
            </a:r>
            <a:r>
              <a:rPr lang="en-US" sz="4000" b="1" dirty="0" smtClean="0">
                <a:solidFill>
                  <a:srgbClr val="C00000"/>
                </a:solidFill>
              </a:rPr>
              <a:t>COME</a:t>
            </a:r>
            <a:endParaRPr lang="ru-RU" sz="4000" b="1" dirty="0">
              <a:solidFill>
                <a:srgbClr val="C00000"/>
              </a:solidFill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endParaRPr lang="en-US" sz="16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endParaRPr lang="en-US" sz="16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endParaRPr lang="en-US" sz="1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16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BC606-64F9-4EA0-8612-1A0374ECE9D6}" type="slidenum">
              <a:rPr lang="en-US" altLang="ru-RU"/>
              <a:pPr/>
              <a:t>2</a:t>
            </a:fld>
            <a:endParaRPr lang="en-US" altLang="ru-RU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en-US" altLang="ru-RU" b="1" dirty="0" smtClean="0">
                <a:solidFill>
                  <a:srgbClr val="C00000"/>
                </a:solidFill>
              </a:rPr>
              <a:t>Phrasal </a:t>
            </a:r>
            <a:r>
              <a:rPr lang="en-US" altLang="ru-RU" b="1" dirty="0">
                <a:solidFill>
                  <a:srgbClr val="C00000"/>
                </a:solidFill>
              </a:rPr>
              <a:t>v</a:t>
            </a:r>
            <a:r>
              <a:rPr lang="en-US" altLang="ru-RU" b="1" dirty="0" smtClean="0">
                <a:solidFill>
                  <a:srgbClr val="C00000"/>
                </a:solidFill>
              </a:rPr>
              <a:t>erbs: COME</a:t>
            </a:r>
            <a:endParaRPr lang="ru-RU" altLang="ru-RU" b="1" dirty="0">
              <a:solidFill>
                <a:srgbClr val="C00000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628800"/>
            <a:ext cx="7992888" cy="4525963"/>
          </a:xfrm>
        </p:spPr>
        <p:txBody>
          <a:bodyPr/>
          <a:lstStyle/>
          <a:p>
            <a:endParaRPr lang="en-US" sz="11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100" b="1" dirty="0"/>
          </a:p>
          <a:p>
            <a:endParaRPr lang="en-US" sz="11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100" b="1" dirty="0"/>
          </a:p>
          <a:p>
            <a:endParaRPr lang="en-US" sz="11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100" b="1" dirty="0"/>
          </a:p>
          <a:p>
            <a:endParaRPr lang="en-US" sz="11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100" b="1" dirty="0"/>
          </a:p>
          <a:p>
            <a:endParaRPr lang="en-US" sz="11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100" b="1" dirty="0"/>
          </a:p>
          <a:p>
            <a:endParaRPr lang="en-US" sz="11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100" b="1" dirty="0"/>
          </a:p>
          <a:p>
            <a:pPr marL="0" indent="0">
              <a:buNone/>
            </a:pPr>
            <a:endParaRPr lang="ru-RU" alt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144528"/>
              </p:ext>
            </p:extLst>
          </p:nvPr>
        </p:nvGraphicFramePr>
        <p:xfrm>
          <a:off x="899592" y="1124744"/>
          <a:ext cx="7920879" cy="5272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0293"/>
                <a:gridCol w="2640293"/>
                <a:gridCol w="2640293"/>
              </a:tblGrid>
              <a:tr h="853018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Come 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across 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meet</a:t>
                      </a:r>
                      <a:r>
                        <a:rPr lang="en-US" sz="24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or </a:t>
                      </a:r>
                      <a:r>
                        <a:rPr lang="en-US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find by chance</a:t>
                      </a:r>
                      <a:endParaRPr lang="ru-RU" sz="24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случайно</a:t>
                      </a:r>
                      <a:r>
                        <a:rPr lang="en-US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встретиться</a:t>
                      </a:r>
                      <a:r>
                        <a:rPr lang="ru-RU" sz="24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или 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найти</a:t>
                      </a:r>
                      <a:endParaRPr lang="ru-RU" sz="24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3018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Come 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down with 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get an illness,</a:t>
                      </a:r>
                      <a:r>
                        <a:rPr lang="en-US" sz="24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often not a very serious one</a:t>
                      </a:r>
                      <a:endParaRPr lang="ru-RU" sz="24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заболеть чем</a:t>
                      </a:r>
                      <a:r>
                        <a:rPr lang="en-US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либо</a:t>
                      </a:r>
                      <a:r>
                        <a:rPr lang="en-US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не очень</a:t>
                      </a:r>
                      <a:r>
                        <a:rPr lang="ru-RU" sz="24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серьезным</a:t>
                      </a:r>
                      <a:endParaRPr lang="ru-RU" sz="24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3018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Come 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over 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affect somebody strongly</a:t>
                      </a:r>
                      <a:endParaRPr lang="ru-RU" sz="24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овладеть</a:t>
                      </a:r>
                      <a:r>
                        <a:rPr lang="en-US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 чувстве</a:t>
                      </a:r>
                      <a:r>
                        <a:rPr lang="en-US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24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3018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Come 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out 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become available to the public</a:t>
                      </a:r>
                      <a:endParaRPr lang="ru-RU" sz="24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опубликовать; выходить</a:t>
                      </a:r>
                      <a:r>
                        <a:rPr lang="ru-RU" sz="24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 экран</a:t>
                      </a:r>
                      <a:endParaRPr lang="ru-RU" sz="2400" b="1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3018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Come 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up with 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think of an idea</a:t>
                      </a:r>
                      <a:endParaRPr lang="ru-RU" sz="24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предлагать</a:t>
                      </a:r>
                      <a:r>
                        <a:rPr lang="ru-RU" sz="24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идею</a:t>
                      </a:r>
                      <a:endParaRPr lang="ru-RU" sz="24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Управляющая кнопка: справка 27">
            <a:hlinkClick r:id="" action="ppaction://noaction" highlightClick="1"/>
          </p:cNvPr>
          <p:cNvSpPr/>
          <p:nvPr/>
        </p:nvSpPr>
        <p:spPr>
          <a:xfrm>
            <a:off x="3602508" y="747564"/>
            <a:ext cx="1042416" cy="1042416"/>
          </a:xfrm>
          <a:prstGeom prst="actionButtonHelp">
            <a:avLst/>
          </a:prstGeom>
          <a:solidFill>
            <a:schemeClr val="accent5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Управляющая кнопка: настраиваемая 32">
            <a:hlinkClick r:id="" action="ppaction://noaction" highlightClick="1"/>
          </p:cNvPr>
          <p:cNvSpPr/>
          <p:nvPr/>
        </p:nvSpPr>
        <p:spPr>
          <a:xfrm>
            <a:off x="3511648" y="639552"/>
            <a:ext cx="1224136" cy="1258440"/>
          </a:xfrm>
          <a:prstGeom prst="actionButtonBlank">
            <a:avLst/>
          </a:prstGeom>
          <a:solidFill>
            <a:srgbClr val="FF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Управляющая кнопка: справка 26">
            <a:hlinkClick r:id="" action="ppaction://noaction" highlightClick="1"/>
          </p:cNvPr>
          <p:cNvSpPr/>
          <p:nvPr/>
        </p:nvSpPr>
        <p:spPr>
          <a:xfrm>
            <a:off x="1446970" y="4797152"/>
            <a:ext cx="1042416" cy="1042416"/>
          </a:xfrm>
          <a:prstGeom prst="actionButtonHelp">
            <a:avLst/>
          </a:prstGeom>
          <a:solidFill>
            <a:schemeClr val="accent5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Управляющая кнопка: настраиваемая 31">
            <a:hlinkClick r:id="" action="ppaction://noaction" highlightClick="1"/>
          </p:cNvPr>
          <p:cNvSpPr/>
          <p:nvPr/>
        </p:nvSpPr>
        <p:spPr>
          <a:xfrm>
            <a:off x="1356110" y="4689140"/>
            <a:ext cx="1224136" cy="1258440"/>
          </a:xfrm>
          <a:prstGeom prst="actionButtonBlank">
            <a:avLst/>
          </a:prstGeom>
          <a:solidFill>
            <a:srgbClr val="FF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Управляющая кнопка: справка 25">
            <a:hlinkClick r:id="" action="ppaction://noaction" highlightClick="1"/>
          </p:cNvPr>
          <p:cNvSpPr/>
          <p:nvPr/>
        </p:nvSpPr>
        <p:spPr>
          <a:xfrm>
            <a:off x="5544852" y="4950148"/>
            <a:ext cx="1042416" cy="1042416"/>
          </a:xfrm>
          <a:prstGeom prst="actionButtonHelp">
            <a:avLst/>
          </a:prstGeom>
          <a:solidFill>
            <a:schemeClr val="accent5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Управляющая кнопка: настраиваемая 24">
            <a:hlinkClick r:id="" action="ppaction://noaction" highlightClick="1"/>
          </p:cNvPr>
          <p:cNvSpPr/>
          <p:nvPr/>
        </p:nvSpPr>
        <p:spPr>
          <a:xfrm>
            <a:off x="5491980" y="4842136"/>
            <a:ext cx="1224136" cy="1258440"/>
          </a:xfrm>
          <a:prstGeom prst="actionButtonBlank">
            <a:avLst/>
          </a:prstGeom>
          <a:solidFill>
            <a:srgbClr val="FF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Управляющая кнопка: справка 23">
            <a:hlinkClick r:id="" action="ppaction://noaction" highlightClick="1"/>
          </p:cNvPr>
          <p:cNvSpPr/>
          <p:nvPr/>
        </p:nvSpPr>
        <p:spPr>
          <a:xfrm>
            <a:off x="7933084" y="3306776"/>
            <a:ext cx="1042416" cy="1042416"/>
          </a:xfrm>
          <a:prstGeom prst="actionButtonHelp">
            <a:avLst/>
          </a:prstGeom>
          <a:solidFill>
            <a:schemeClr val="accent5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Управляющая кнопка: настраиваемая 29">
            <a:hlinkClick r:id="" action="ppaction://noaction" highlightClick="1"/>
          </p:cNvPr>
          <p:cNvSpPr/>
          <p:nvPr/>
        </p:nvSpPr>
        <p:spPr>
          <a:xfrm>
            <a:off x="7884652" y="3263628"/>
            <a:ext cx="1224136" cy="1258440"/>
          </a:xfrm>
          <a:prstGeom prst="actionButtonBlank">
            <a:avLst/>
          </a:prstGeom>
          <a:solidFill>
            <a:srgbClr val="FF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справка 18">
            <a:hlinkClick r:id="" action="ppaction://noaction" highlightClick="1"/>
          </p:cNvPr>
          <p:cNvSpPr/>
          <p:nvPr/>
        </p:nvSpPr>
        <p:spPr>
          <a:xfrm>
            <a:off x="7596336" y="692696"/>
            <a:ext cx="1042416" cy="1042416"/>
          </a:xfrm>
          <a:prstGeom prst="actionButtonHelp">
            <a:avLst/>
          </a:prstGeom>
          <a:solidFill>
            <a:schemeClr val="accent5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endParaRPr lang="en-US" dirty="0" smtClean="0"/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5E630-D73C-4F4C-9795-2C52C37837A6}" type="slidenum">
              <a:rPr lang="en-US" altLang="ru-RU" smtClean="0"/>
              <a:pPr/>
              <a:t>3</a:t>
            </a:fld>
            <a:endParaRPr lang="en-US" altLang="ru-RU"/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1547664" y="529432"/>
            <a:ext cx="1732294" cy="1637680"/>
          </a:xfrm>
          <a:prstGeom prst="wedgeRoundRectCallout">
            <a:avLst>
              <a:gd name="adj1" fmla="val 69943"/>
              <a:gd name="adj2" fmla="val 47885"/>
              <a:gd name="adj3" fmla="val 16667"/>
            </a:avLst>
          </a:prstGeom>
          <a:solidFill>
            <a:schemeClr val="accent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ACROSS</a:t>
            </a:r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5692328" y="507232"/>
            <a:ext cx="1759992" cy="1637680"/>
          </a:xfrm>
          <a:prstGeom prst="wedgeRoundRectCallout">
            <a:avLst>
              <a:gd name="adj1" fmla="val -75529"/>
              <a:gd name="adj2" fmla="val 51670"/>
              <a:gd name="adj3" fmla="val 16667"/>
            </a:avLst>
          </a:prstGeom>
          <a:solidFill>
            <a:schemeClr val="accent5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DOWN WITH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6228184" y="3037856"/>
            <a:ext cx="1584176" cy="1584176"/>
          </a:xfrm>
          <a:prstGeom prst="wedgeRoundRectCallout">
            <a:avLst>
              <a:gd name="adj1" fmla="val -84645"/>
              <a:gd name="adj2" fmla="val -55401"/>
              <a:gd name="adj3" fmla="val 16667"/>
            </a:avLst>
          </a:prstGeom>
          <a:solidFill>
            <a:schemeClr val="accent5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OVER</a:t>
            </a:r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1165052" y="3035896"/>
            <a:ext cx="1606252" cy="1584176"/>
          </a:xfrm>
          <a:prstGeom prst="wedgeRoundRectCallout">
            <a:avLst>
              <a:gd name="adj1" fmla="val 81248"/>
              <a:gd name="adj2" fmla="val -57879"/>
              <a:gd name="adj3" fmla="val 16667"/>
            </a:avLst>
          </a:prstGeom>
          <a:solidFill>
            <a:schemeClr val="accent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OUT</a:t>
            </a:r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3635896" y="4437112"/>
            <a:ext cx="1656184" cy="1584176"/>
          </a:xfrm>
          <a:prstGeom prst="wedgeRoundRectCallout">
            <a:avLst>
              <a:gd name="adj1" fmla="val 5349"/>
              <a:gd name="adj2" fmla="val -83533"/>
              <a:gd name="adj3" fmla="val 16667"/>
            </a:avLst>
          </a:prstGeom>
          <a:solidFill>
            <a:schemeClr val="accent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UP WITH</a:t>
            </a:r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279958" y="2186360"/>
            <a:ext cx="2368060" cy="1706488"/>
          </a:xfrm>
          <a:prstGeom prst="roundRect">
            <a:avLst/>
          </a:prstGeom>
          <a:solidFill>
            <a:srgbClr val="FFE7E7"/>
          </a:solidFill>
          <a:ln w="5715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C00000"/>
                </a:solidFill>
              </a:rPr>
              <a:t>COME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29" name="Управляющая кнопка: настраиваемая 28">
            <a:hlinkClick r:id="" action="ppaction://noaction" highlightClick="1"/>
          </p:cNvPr>
          <p:cNvSpPr/>
          <p:nvPr/>
        </p:nvSpPr>
        <p:spPr>
          <a:xfrm>
            <a:off x="7505476" y="630128"/>
            <a:ext cx="1224136" cy="1258440"/>
          </a:xfrm>
          <a:prstGeom prst="actionButtonBlank">
            <a:avLst/>
          </a:prstGeom>
          <a:solidFill>
            <a:srgbClr val="FF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7582320" y="802148"/>
            <a:ext cx="914400" cy="914400"/>
          </a:xfrm>
          <a:prstGeom prst="star5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5-конечная звезда 30"/>
          <p:cNvSpPr/>
          <p:nvPr/>
        </p:nvSpPr>
        <p:spPr>
          <a:xfrm>
            <a:off x="7933084" y="3370784"/>
            <a:ext cx="914400" cy="914400"/>
          </a:xfrm>
          <a:prstGeom prst="star5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5-конечная звезда 33"/>
          <p:cNvSpPr/>
          <p:nvPr/>
        </p:nvSpPr>
        <p:spPr>
          <a:xfrm>
            <a:off x="5608860" y="5033180"/>
            <a:ext cx="914400" cy="914400"/>
          </a:xfrm>
          <a:prstGeom prst="star5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5-конечная звезда 34"/>
          <p:cNvSpPr/>
          <p:nvPr/>
        </p:nvSpPr>
        <p:spPr>
          <a:xfrm>
            <a:off x="3666516" y="875580"/>
            <a:ext cx="914400" cy="914400"/>
          </a:xfrm>
          <a:prstGeom prst="star5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5-конечная звезда 35"/>
          <p:cNvSpPr/>
          <p:nvPr/>
        </p:nvSpPr>
        <p:spPr>
          <a:xfrm>
            <a:off x="1547664" y="4861160"/>
            <a:ext cx="914400" cy="914400"/>
          </a:xfrm>
          <a:prstGeom prst="star5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291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3" grpId="0" animBg="1"/>
      <p:bldP spid="27" grpId="0" animBg="1"/>
      <p:bldP spid="32" grpId="0" animBg="1"/>
      <p:bldP spid="26" grpId="0" animBg="1"/>
      <p:bldP spid="25" grpId="0" animBg="1"/>
      <p:bldP spid="24" grpId="0" animBg="1"/>
      <p:bldP spid="30" grpId="0" animBg="1"/>
      <p:bldP spid="19" grpId="0" animBg="1"/>
      <p:bldP spid="7" grpId="0" animBg="1"/>
      <p:bldP spid="8" grpId="0" animBg="1"/>
      <p:bldP spid="9" grpId="0" animBg="1"/>
      <p:bldP spid="13" grpId="0" animBg="1"/>
      <p:bldP spid="18" grpId="0" animBg="1"/>
      <p:bldP spid="17" grpId="0" animBg="1"/>
      <p:bldP spid="29" grpId="0" animBg="1"/>
      <p:bldP spid="10" grpId="0" animBg="1"/>
      <p:bldP spid="31" grpId="0" animBg="1"/>
      <p:bldP spid="34" grpId="0" animBg="1"/>
      <p:bldP spid="35" grpId="0" animBg="1"/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836712"/>
            <a:ext cx="8229600" cy="5331441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She 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came</a:t>
            </a:r>
            <a:r>
              <a:rPr lang="en-US" sz="4800" b="1" dirty="0" smtClean="0">
                <a:solidFill>
                  <a:srgbClr val="C00000"/>
                </a:solidFill>
              </a:rPr>
              <a:t> </a:t>
            </a:r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</a:rPr>
              <a:t>________</a:t>
            </a:r>
            <a:r>
              <a:rPr lang="en-US" sz="4800" b="1" dirty="0" smtClean="0">
                <a:solidFill>
                  <a:srgbClr val="C00000"/>
                </a:solidFill>
              </a:rPr>
              <a:t> 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a 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pile of old 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books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while she was clearing the attic</a:t>
            </a:r>
            <a:r>
              <a:rPr lang="en-US" sz="4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 sz="48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5E630-D73C-4F4C-9795-2C52C37837A6}" type="slidenum">
              <a:rPr lang="en-US" altLang="ru-RU" smtClean="0"/>
              <a:pPr/>
              <a:t>4</a:t>
            </a:fld>
            <a:endParaRPr lang="en-US" altLang="ru-RU"/>
          </a:p>
        </p:txBody>
      </p:sp>
      <p:pic>
        <p:nvPicPr>
          <p:cNvPr id="6146" name="Picture 2" descr="C:\Users\Helen\Desktop\Фразовые глаголы\n-READING-PILE-OF-BOOKS-large5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122" y="3429000"/>
            <a:ext cx="6709809" cy="28029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3941440" y="764704"/>
            <a:ext cx="2664296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across</a:t>
            </a:r>
            <a:endParaRPr lang="ru-RU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54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908720"/>
            <a:ext cx="8229600" cy="5246043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I’m sorry – I don’t know what came _______ me. I don’t know what made me 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b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ehave in that way.</a:t>
            </a:r>
          </a:p>
          <a:p>
            <a:pPr marL="0" indent="0">
              <a:buNone/>
            </a:pPr>
            <a:r>
              <a:rPr lang="en-US" sz="4800" b="1" dirty="0" smtClean="0">
                <a:solidFill>
                  <a:srgbClr val="C00000"/>
                </a:solidFill>
              </a:rPr>
              <a:t>             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5E630-D73C-4F4C-9795-2C52C37837A6}" type="slidenum">
              <a:rPr lang="en-US" altLang="ru-RU" smtClean="0"/>
              <a:pPr/>
              <a:t>5</a:t>
            </a:fld>
            <a:endParaRPr lang="en-US" alt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098156" y="1604368"/>
            <a:ext cx="2664296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over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9" name="Picture 2" descr="C:\Users\Helen\Desktop\Фразовые глаголы\guilty-chi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428" y="4077072"/>
            <a:ext cx="3384579" cy="22437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 descr="C:\Users\Helen\Desktop\Фразовые глаголы\blame-sign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216" y="4077072"/>
            <a:ext cx="2088232" cy="20822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006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980728"/>
            <a:ext cx="8532440" cy="5174035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I think I’m coming </a:t>
            </a:r>
            <a:r>
              <a:rPr lang="en-US" sz="4800" b="1" smtClean="0">
                <a:solidFill>
                  <a:schemeClr val="accent6">
                    <a:lumMod val="50000"/>
                  </a:schemeClr>
                </a:solidFill>
              </a:rPr>
              <a:t>________ something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. I have a temperature.</a:t>
            </a:r>
          </a:p>
          <a:p>
            <a:pPr marL="0" indent="0">
              <a:buNone/>
            </a:pPr>
            <a:r>
              <a:rPr lang="en-US" sz="4800" b="1" dirty="0" smtClean="0">
                <a:solidFill>
                  <a:srgbClr val="C00000"/>
                </a:solidFill>
              </a:rPr>
              <a:t>             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5E630-D73C-4F4C-9795-2C52C37837A6}" type="slidenum">
              <a:rPr lang="en-US" altLang="ru-RU" smtClean="0"/>
              <a:pPr/>
              <a:t>6</a:t>
            </a:fld>
            <a:endParaRPr lang="en-US" alt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812756" y="966912"/>
            <a:ext cx="3331244" cy="733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C00000"/>
                </a:solidFill>
              </a:rPr>
              <a:t>d</a:t>
            </a:r>
            <a:r>
              <a:rPr lang="en-US" sz="4800" b="1" dirty="0" smtClean="0">
                <a:solidFill>
                  <a:srgbClr val="C00000"/>
                </a:solidFill>
              </a:rPr>
              <a:t>own with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9218" name="Picture 2" descr="C:\Users\Helen\Desktop\Фразовые глаголы\sick-pupp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212976"/>
            <a:ext cx="2719586" cy="27195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Helen\Desktop\Фразовые глаголы\pic_veterinary_science_degre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902" y="3212976"/>
            <a:ext cx="4128349" cy="27392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144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124744"/>
            <a:ext cx="8229600" cy="5030019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He came ________ a great idea for the story.</a:t>
            </a:r>
          </a:p>
          <a:p>
            <a:pPr marL="0" indent="0">
              <a:buNone/>
            </a:pPr>
            <a:r>
              <a:rPr lang="en-US" sz="4800" b="1" dirty="0" smtClean="0">
                <a:solidFill>
                  <a:srgbClr val="C00000"/>
                </a:solidFill>
              </a:rPr>
              <a:t>             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5E630-D73C-4F4C-9795-2C52C37837A6}" type="slidenum">
              <a:rPr lang="en-US" altLang="ru-RU" smtClean="0"/>
              <a:pPr/>
              <a:t>7</a:t>
            </a:fld>
            <a:endParaRPr lang="en-US" alt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593976" y="1124744"/>
            <a:ext cx="2664296" cy="733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C00000"/>
                </a:solidFill>
              </a:rPr>
              <a:t>u</a:t>
            </a:r>
            <a:r>
              <a:rPr lang="en-US" sz="4800" b="1" dirty="0" smtClean="0">
                <a:solidFill>
                  <a:srgbClr val="C00000"/>
                </a:solidFill>
              </a:rPr>
              <a:t>p with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10242" name="Picture 2" descr="C:\Users\Helen\Desktop\Фразовые глаголы\how to come up with a good business id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482" y="3387291"/>
            <a:ext cx="4846812" cy="26642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Helen\Desktop\Фразовые глаголы\lightbulb_idea-150x1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387291"/>
            <a:ext cx="2664296" cy="26642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325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980728"/>
            <a:ext cx="8229600" cy="5174035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Dave came ______ a secret passage in the castle.</a:t>
            </a:r>
          </a:p>
          <a:p>
            <a:pPr marL="0" indent="0">
              <a:buNone/>
            </a:pPr>
            <a:r>
              <a:rPr lang="en-US" sz="4800" b="1" dirty="0" smtClean="0">
                <a:solidFill>
                  <a:srgbClr val="C00000"/>
                </a:solidFill>
              </a:rPr>
              <a:t>             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5E630-D73C-4F4C-9795-2C52C37837A6}" type="slidenum">
              <a:rPr lang="en-US" altLang="ru-RU" smtClean="0"/>
              <a:pPr/>
              <a:t>8</a:t>
            </a:fld>
            <a:endParaRPr lang="en-US" alt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995936" y="953840"/>
            <a:ext cx="2664296" cy="733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across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11266" name="Picture 2" descr="C:\Users\Helen\Desktop\Фразовые глаголы\pi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780928"/>
            <a:ext cx="4559300" cy="3416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04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980728"/>
            <a:ext cx="7869559" cy="5174035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His new novel has just come ______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__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4800" b="1" dirty="0" smtClean="0">
                <a:solidFill>
                  <a:srgbClr val="C00000"/>
                </a:solidFill>
              </a:rPr>
              <a:t>             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5E630-D73C-4F4C-9795-2C52C37837A6}" type="slidenum">
              <a:rPr lang="en-US" altLang="ru-RU" smtClean="0"/>
              <a:pPr/>
              <a:t>9</a:t>
            </a:fld>
            <a:endParaRPr lang="en-US" alt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059832" y="1700808"/>
            <a:ext cx="2664296" cy="733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out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12290" name="Picture 2" descr="C:\Users\Helen\Desktop\Фразовые глаголы\palahnuikcomicc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996952"/>
            <a:ext cx="5948669" cy="31171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14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908720"/>
            <a:ext cx="7869559" cy="5246043"/>
          </a:xfrm>
          <a:ln>
            <a:noFill/>
          </a:ln>
        </p:spPr>
        <p:txBody>
          <a:bodyPr/>
          <a:lstStyle/>
          <a:p>
            <a:pPr marL="0" lvl="0" indent="0">
              <a:buNone/>
            </a:pP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I 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came 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_________ a 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bad cold yesterday.</a:t>
            </a:r>
            <a:endParaRPr lang="ru-RU" sz="4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4800" b="1" dirty="0" smtClean="0">
                <a:solidFill>
                  <a:srgbClr val="C00000"/>
                </a:solidFill>
              </a:rPr>
              <a:t>           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5E630-D73C-4F4C-9795-2C52C37837A6}" type="slidenum">
              <a:rPr lang="en-US" altLang="ru-RU" smtClean="0"/>
              <a:pPr/>
              <a:t>10</a:t>
            </a:fld>
            <a:endParaRPr lang="en-US" alt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337206" y="890340"/>
            <a:ext cx="3168352" cy="733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C00000"/>
                </a:solidFill>
              </a:rPr>
              <a:t>d</a:t>
            </a:r>
            <a:r>
              <a:rPr lang="en-US" sz="4800" b="1" dirty="0" smtClean="0">
                <a:solidFill>
                  <a:srgbClr val="C00000"/>
                </a:solidFill>
              </a:rPr>
              <a:t>own with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Helen\Desktop\Фразовые глаголы_\bigstock-young-teenage-woman-is-sick-in-22224359-300x2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020" y="2636912"/>
            <a:ext cx="5070260" cy="35829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765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980728"/>
            <a:ext cx="8229599" cy="5174035"/>
          </a:xfrm>
          <a:ln>
            <a:noFill/>
          </a:ln>
        </p:spPr>
        <p:txBody>
          <a:bodyPr/>
          <a:lstStyle/>
          <a:p>
            <a:pPr marL="0" lvl="0" indent="0">
              <a:buNone/>
            </a:pP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She came _______ 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a great idea for solving the problem.</a:t>
            </a:r>
            <a:endParaRPr lang="ru-RU" sz="4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4800" b="1" dirty="0" smtClean="0">
                <a:solidFill>
                  <a:srgbClr val="C00000"/>
                </a:solidFill>
              </a:rPr>
              <a:t>          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5E630-D73C-4F4C-9795-2C52C37837A6}" type="slidenum">
              <a:rPr lang="en-US" altLang="ru-RU" smtClean="0"/>
              <a:pPr/>
              <a:t>11</a:t>
            </a:fld>
            <a:endParaRPr lang="en-US" alt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571776" y="1021656"/>
            <a:ext cx="3168352" cy="733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up with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7170" name="Picture 2" descr="C:\Users\Helen\Desktop\Фразовые глаголы\little-proble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2060" y="2996952"/>
            <a:ext cx="2540000" cy="3632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64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980728"/>
            <a:ext cx="7869559" cy="5174035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Stephen 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King’s new book has just come 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_______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_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sz="4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lvl="0" indent="0">
              <a:buNone/>
            </a:pPr>
            <a:endParaRPr lang="ru-RU" sz="4800" dirty="0"/>
          </a:p>
          <a:p>
            <a:pPr marL="0" indent="0">
              <a:buNone/>
            </a:pPr>
            <a:r>
              <a:rPr lang="en-US" sz="4800" b="1" dirty="0" smtClean="0">
                <a:solidFill>
                  <a:srgbClr val="C00000"/>
                </a:solidFill>
              </a:rPr>
              <a:t>          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5E630-D73C-4F4C-9795-2C52C37837A6}" type="slidenum">
              <a:rPr lang="en-US" altLang="ru-RU" smtClean="0"/>
              <a:pPr/>
              <a:t>12</a:t>
            </a:fld>
            <a:endParaRPr lang="en-US" alt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693160" y="1712516"/>
            <a:ext cx="2124236" cy="733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out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1027" name="Picture 3" descr="C:\Users\Helen\Desktop\Фразовые глаголы\01-Stephen-King-Rags-to-Riches-Celebs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852936"/>
            <a:ext cx="5981700" cy="35337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930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764704"/>
            <a:ext cx="8373615" cy="5390059"/>
          </a:xfrm>
          <a:ln>
            <a:noFill/>
          </a:ln>
        </p:spPr>
        <p:txBody>
          <a:bodyPr/>
          <a:lstStyle/>
          <a:p>
            <a:pPr marL="0" lvl="0" indent="0">
              <a:buNone/>
            </a:pP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As 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soon as I stepped into the creepy house, a strange feeling came 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_______ me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sz="4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4800" b="1" dirty="0" smtClean="0">
                <a:solidFill>
                  <a:srgbClr val="C00000"/>
                </a:solidFill>
              </a:rPr>
              <a:t>          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5E630-D73C-4F4C-9795-2C52C37837A6}" type="slidenum">
              <a:rPr lang="en-US" altLang="ru-RU" smtClean="0"/>
              <a:pPr/>
              <a:t>13</a:t>
            </a:fld>
            <a:endParaRPr lang="en-US" alt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788024" y="2204864"/>
            <a:ext cx="2124236" cy="733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over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Helen\Desktop\Фразовые глаголы_\Julias-Eyes-Film-Revi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284984"/>
            <a:ext cx="4887056" cy="32498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77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980728"/>
            <a:ext cx="7869559" cy="5174035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Alan 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came 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________ 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a mysterious map in his grandmother’s 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house.</a:t>
            </a:r>
            <a:endParaRPr lang="ru-RU" sz="4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lvl="0" indent="0">
              <a:buNone/>
            </a:pPr>
            <a:endParaRPr lang="ru-RU" sz="48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5E630-D73C-4F4C-9795-2C52C37837A6}" type="slidenum">
              <a:rPr lang="en-US" altLang="ru-RU" smtClean="0"/>
              <a:pPr/>
              <a:t>14</a:t>
            </a:fld>
            <a:endParaRPr lang="en-US" alt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759424" y="980728"/>
            <a:ext cx="2304256" cy="733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across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9218" name="Picture 2" descr="C:\Users\Helen\Desktop\Фразовые глаголы\IMG_7463-480x3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660" y="3299538"/>
            <a:ext cx="4392488" cy="32943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1683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908720"/>
            <a:ext cx="8157591" cy="4669979"/>
          </a:xfrm>
          <a:ln>
            <a:noFill/>
          </a:ln>
        </p:spPr>
        <p:txBody>
          <a:bodyPr/>
          <a:lstStyle/>
          <a:p>
            <a:pPr marL="0" lvl="0" indent="0">
              <a:buNone/>
            </a:pP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It 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was Will who came 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_______ 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the 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idea 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of going into the haunted house.</a:t>
            </a:r>
            <a:endParaRPr lang="ru-RU" sz="4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48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5E630-D73C-4F4C-9795-2C52C37837A6}" type="slidenum">
              <a:rPr lang="en-US" altLang="ru-RU" smtClean="0"/>
              <a:pPr/>
              <a:t>15</a:t>
            </a:fld>
            <a:endParaRPr lang="en-US" alt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827584" y="1644700"/>
            <a:ext cx="2676624" cy="733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C00000"/>
                </a:solidFill>
              </a:rPr>
              <a:t>u</a:t>
            </a:r>
            <a:r>
              <a:rPr lang="en-US" sz="4800" b="1" dirty="0" smtClean="0">
                <a:solidFill>
                  <a:srgbClr val="C00000"/>
                </a:solidFill>
              </a:rPr>
              <a:t>p with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3074" name="Picture 2" descr="C:\Users\Helen\Desktop\Фразовые глаголы_\Haunted_House_by_KittyD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728" y="3284984"/>
            <a:ext cx="4938936" cy="33054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01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908720"/>
            <a:ext cx="7869559" cy="5246043"/>
          </a:xfrm>
          <a:ln>
            <a:noFill/>
          </a:ln>
        </p:spPr>
        <p:txBody>
          <a:bodyPr/>
          <a:lstStyle/>
          <a:p>
            <a:pPr marL="0" lvl="0" indent="0">
              <a:buNone/>
            </a:pP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A 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strange feeling came 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________ me 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as I walked home.</a:t>
            </a:r>
            <a:endParaRPr lang="ru-RU" sz="4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48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5E630-D73C-4F4C-9795-2C52C37837A6}" type="slidenum">
              <a:rPr lang="en-US" altLang="ru-RU" smtClean="0"/>
              <a:pPr/>
              <a:t>16</a:t>
            </a:fld>
            <a:endParaRPr lang="en-US" alt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043608" y="1628800"/>
            <a:ext cx="3168352" cy="733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C00000"/>
                </a:solidFill>
              </a:rPr>
              <a:t>o</a:t>
            </a:r>
            <a:r>
              <a:rPr lang="en-US" sz="4800" b="1" dirty="0" smtClean="0">
                <a:solidFill>
                  <a:srgbClr val="C00000"/>
                </a:solidFill>
              </a:rPr>
              <a:t>ver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Helen\Desktop\Фразовые глаголы_\walking-home-from-scho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092" y="3140966"/>
            <a:ext cx="5160405" cy="34240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287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980728"/>
            <a:ext cx="8229599" cy="5174035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I 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can’t wait for Spielberg’s new film to come 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_______.</a:t>
            </a:r>
          </a:p>
          <a:p>
            <a:pPr marL="0" lvl="0" indent="0">
              <a:buNone/>
            </a:pPr>
            <a:endParaRPr lang="ru-RU" sz="48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5E630-D73C-4F4C-9795-2C52C37837A6}" type="slidenum">
              <a:rPr lang="en-US" altLang="ru-RU" smtClean="0"/>
              <a:pPr/>
              <a:t>17</a:t>
            </a:fld>
            <a:endParaRPr lang="en-US" alt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763386" y="1700808"/>
            <a:ext cx="2880320" cy="733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out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Helen\Desktop\Фразовые глаголы\minorityreport-featur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212976"/>
            <a:ext cx="7148132" cy="22764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elen\Desktop\Фразовые глаголы\Steven-Spielberg_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212976"/>
            <a:ext cx="2000250" cy="22764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008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8805" y="980728"/>
            <a:ext cx="8157591" cy="4669979"/>
          </a:xfrm>
          <a:ln>
            <a:noFill/>
          </a:ln>
        </p:spPr>
        <p:txBody>
          <a:bodyPr/>
          <a:lstStyle/>
          <a:p>
            <a:pPr marL="0" lvl="0" indent="0">
              <a:buNone/>
            </a:pP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She 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feels ill. 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She 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must be coming 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_________ the 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flu.</a:t>
            </a:r>
            <a:endParaRPr lang="ru-RU" sz="4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48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5E630-D73C-4F4C-9795-2C52C37837A6}" type="slidenum">
              <a:rPr lang="en-US" altLang="ru-RU" smtClean="0"/>
              <a:pPr/>
              <a:t>18</a:t>
            </a:fld>
            <a:endParaRPr lang="en-US" alt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238673" y="1699816"/>
            <a:ext cx="3168352" cy="733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C00000"/>
                </a:solidFill>
              </a:rPr>
              <a:t>d</a:t>
            </a:r>
            <a:r>
              <a:rPr lang="en-US" sz="4800" b="1" dirty="0" smtClean="0">
                <a:solidFill>
                  <a:srgbClr val="C00000"/>
                </a:solidFill>
              </a:rPr>
              <a:t>own with  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9" name="Picture 2" descr="C:\Users\Helen\Desktop\Фразовые глаголы\k9swc9pn-13678046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653" y="2780928"/>
            <a:ext cx="5396393" cy="36003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01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704856" cy="1143000"/>
          </a:xfrm>
          <a:ln>
            <a:noFill/>
          </a:ln>
        </p:spPr>
        <p:txBody>
          <a:bodyPr/>
          <a:lstStyle/>
          <a:p>
            <a:r>
              <a:rPr lang="en-US" sz="2800" b="1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ru-RU" sz="28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052736"/>
            <a:ext cx="7869559" cy="4669979"/>
          </a:xfrm>
          <a:ln>
            <a:noFill/>
          </a:ln>
        </p:spPr>
        <p:txBody>
          <a:bodyPr/>
          <a:lstStyle/>
          <a:p>
            <a:pPr marL="0" lvl="0" indent="0">
              <a:buNone/>
            </a:pP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When 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do the exam results come 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________ ?</a:t>
            </a:r>
            <a:endParaRPr lang="ru-RU" sz="4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4800" dirty="0"/>
              <a:t> </a:t>
            </a:r>
            <a:endParaRPr lang="ru-RU" sz="4800" dirty="0"/>
          </a:p>
          <a:p>
            <a:pPr marL="0" lvl="0" indent="0">
              <a:buNone/>
            </a:pPr>
            <a:endParaRPr lang="ru-RU" sz="48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5E630-D73C-4F4C-9795-2C52C37837A6}" type="slidenum">
              <a:rPr lang="en-US" altLang="ru-RU" smtClean="0"/>
              <a:pPr/>
              <a:t>19</a:t>
            </a:fld>
            <a:endParaRPr lang="en-US" alt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771800" y="1808064"/>
            <a:ext cx="3168352" cy="733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out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10243" name="Picture 3" descr="C:\Users\Helen\Desktop\Фразовые глаголы\cfa-exam-december-2012-resul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128" y="2772172"/>
            <a:ext cx="6624736" cy="33123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55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980728"/>
            <a:ext cx="8157591" cy="5174035"/>
          </a:xfrm>
          <a:ln>
            <a:noFill/>
          </a:ln>
        </p:spPr>
        <p:txBody>
          <a:bodyPr/>
          <a:lstStyle/>
          <a:p>
            <a:pPr marL="0" lvl="0" indent="0">
              <a:buNone/>
            </a:pP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I came _________ him at the station.</a:t>
            </a:r>
            <a:endParaRPr lang="ru-RU" sz="4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lvl="0" indent="0">
              <a:buNone/>
            </a:pPr>
            <a:r>
              <a:rPr lang="en-US" sz="4800" dirty="0" smtClean="0"/>
              <a:t> </a:t>
            </a:r>
            <a:endParaRPr lang="ru-RU" sz="48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5E630-D73C-4F4C-9795-2C52C37837A6}" type="slidenum">
              <a:rPr lang="en-US" altLang="ru-RU" smtClean="0"/>
              <a:pPr/>
              <a:t>20</a:t>
            </a:fld>
            <a:endParaRPr lang="en-US" alt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203848" y="1008956"/>
            <a:ext cx="2664296" cy="733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across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11266" name="Picture 2" descr="C:\Users\Helen\Desktop\Фразовые глаголы\Romantic-Pics-Couple-Meeting-at-Train-Station-Hugging-Each-Oth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564904"/>
            <a:ext cx="5328592" cy="39989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74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heme/theme1.xml><?xml version="1.0" encoding="utf-8"?>
<a:theme xmlns:a="http://schemas.openxmlformats.org/drawingml/2006/main" name="Notebook7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ndy"/>
        <a:ea typeface=""/>
        <a:cs typeface=""/>
      </a:majorFont>
      <a:minorFont>
        <a:latin typeface="And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1049</TotalTime>
  <Words>328</Words>
  <Application>Microsoft Office PowerPoint</Application>
  <PresentationFormat>Экран (4:3)</PresentationFormat>
  <Paragraphs>112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Andy</vt:lpstr>
      <vt:lpstr>Arial</vt:lpstr>
      <vt:lpstr>Notebook7</vt:lpstr>
      <vt:lpstr>Презентация PowerPoint</vt:lpstr>
      <vt:lpstr>Phrasal verbs: COME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Phrasal Verbs COME</dc:title>
  <dc:creator>Helen</dc:creator>
  <cp:lastModifiedBy>Высокого полёта</cp:lastModifiedBy>
  <cp:revision>101</cp:revision>
  <dcterms:created xsi:type="dcterms:W3CDTF">2014-08-12T09:47:07Z</dcterms:created>
  <dcterms:modified xsi:type="dcterms:W3CDTF">2022-01-07T20:12:46Z</dcterms:modified>
</cp:coreProperties>
</file>